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69" r:id="rId2"/>
  </p:sldMasterIdLst>
  <p:notesMasterIdLst>
    <p:notesMasterId r:id="rId20"/>
  </p:notesMasterIdLst>
  <p:sldIdLst>
    <p:sldId id="388" r:id="rId3"/>
    <p:sldId id="389" r:id="rId4"/>
    <p:sldId id="429" r:id="rId5"/>
    <p:sldId id="430" r:id="rId6"/>
    <p:sldId id="409" r:id="rId7"/>
    <p:sldId id="410" r:id="rId8"/>
    <p:sldId id="411" r:id="rId9"/>
    <p:sldId id="412" r:id="rId10"/>
    <p:sldId id="413" r:id="rId11"/>
    <p:sldId id="414" r:id="rId12"/>
    <p:sldId id="415" r:id="rId13"/>
    <p:sldId id="423" r:id="rId14"/>
    <p:sldId id="424" r:id="rId15"/>
    <p:sldId id="425" r:id="rId16"/>
    <p:sldId id="427" r:id="rId17"/>
    <p:sldId id="432" r:id="rId18"/>
    <p:sldId id="408" r:id="rId19"/>
  </p:sldIdLst>
  <p:sldSz cx="12192000" cy="6858000"/>
  <p:notesSz cx="6858000" cy="9144000"/>
  <p:custDataLst>
    <p:tags r:id="rId21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BBC4"/>
    <a:srgbClr val="0D8BC3"/>
    <a:srgbClr val="2ED9FA"/>
    <a:srgbClr val="0BDEE3"/>
    <a:srgbClr val="07D3D3"/>
    <a:srgbClr val="07DDF3"/>
    <a:srgbClr val="57ACF3"/>
    <a:srgbClr val="3399FF"/>
    <a:srgbClr val="33CCFF"/>
    <a:srgbClr val="EFF5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 snapToGrid="0">
      <p:cViewPr varScale="1">
        <p:scale>
          <a:sx n="63" d="100"/>
          <a:sy n="63" d="100"/>
        </p:scale>
        <p:origin x="1116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4F08BD66-0090-4264-A614-918E999BC416}" type="datetimeFigureOut">
              <a:rPr lang="en-US"/>
              <a:pPr>
                <a:defRPr/>
              </a:pPr>
              <a:t>6/3/2024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F5D7673-01F9-4197-813B-D3D5701B07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8033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33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33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191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586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27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16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336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1883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5D7673-01F9-4197-813B-D3D5701B070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078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0876" y="115888"/>
            <a:ext cx="8501448" cy="987982"/>
          </a:xfrm>
          <a:ln w="9525"/>
        </p:spPr>
        <p:txBody>
          <a:bodyPr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81692"/>
            <a:ext cx="9144000" cy="1655762"/>
          </a:xfrm>
          <a:ln w="12700"/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233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87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3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196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prstClr val="black">
                    <a:tint val="75000"/>
                  </a:prstClr>
                </a:solidFill>
              </a:defRPr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512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6" y="298268"/>
            <a:ext cx="6508845" cy="1026947"/>
          </a:xfrm>
        </p:spPr>
        <p:txBody>
          <a:bodyPr/>
          <a:lstStyle>
            <a:lvl1pPr algn="ctr">
              <a:defRPr b="1" baseline="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6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6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5030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552" y="284820"/>
            <a:ext cx="6508845" cy="1026947"/>
          </a:xfrm>
        </p:spPr>
        <p:txBody>
          <a:bodyPr/>
          <a:lstStyle>
            <a:lvl1pPr algn="ctr">
              <a:defRPr b="1" baseline="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6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6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566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66"/>
            <a:ext cx="2743200" cy="365125"/>
          </a:xfrm>
          <a:prstGeom prst="rect">
            <a:avLst/>
          </a:prstGeom>
        </p:spPr>
        <p:txBody>
          <a:bodyPr/>
          <a:lstStyle/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6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506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1755" y="365504"/>
            <a:ext cx="6508845" cy="1026947"/>
          </a:xfrm>
          <a:ln w="9525">
            <a:solidFill>
              <a:schemeClr val="tx1"/>
            </a:solidFill>
          </a:ln>
        </p:spPr>
        <p:txBody>
          <a:bodyPr/>
          <a:lstStyle>
            <a:lvl1pPr algn="ctr">
              <a:defRPr b="1" baseline="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6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6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0099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/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138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605DDE71-BC80-4F4D-B385-5050999CD606}" type="datetime1">
              <a:rPr lang="en-US"/>
              <a:pPr>
                <a:defRPr/>
              </a:pPr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Title 1"/>
          <p:cNvSpPr txBox="1">
            <a:spLocks/>
          </p:cNvSpPr>
          <p:nvPr userDrawn="1"/>
        </p:nvSpPr>
        <p:spPr bwMode="auto">
          <a:xfrm>
            <a:off x="922338" y="115888"/>
            <a:ext cx="8358140" cy="86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/>
          </a:bodyPr>
          <a:lstStyle/>
          <a:p>
            <a:pPr marL="0" marR="0" lvl="0" indent="0" algn="just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small" spc="0" normalizeH="0" baseline="0" noProof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endParaRPr kumimoji="0" lang="en-US" sz="4000" b="1" i="0" u="none" strike="noStrike" kern="1200" cap="small" spc="0" normalizeH="0" baseline="0" noProof="0" dirty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7" name="Picture 2" descr="C:\Users\OM\Downloads\naac-sticker.png"/>
          <p:cNvPicPr>
            <a:picLocks noChangeAspect="1" noChangeArrowheads="1"/>
          </p:cNvPicPr>
          <p:nvPr userDrawn="1"/>
        </p:nvPicPr>
        <p:blipFill>
          <a:blip r:embed="rId2" cstate="print"/>
          <a:srcRect b="23807"/>
          <a:stretch>
            <a:fillRect/>
          </a:stretch>
        </p:blipFill>
        <p:spPr bwMode="auto">
          <a:xfrm>
            <a:off x="9662615" y="40945"/>
            <a:ext cx="2515736" cy="6823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316609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0876" y="115888"/>
            <a:ext cx="8501448" cy="987982"/>
          </a:xfrm>
          <a:ln w="9525"/>
        </p:spPr>
        <p:txBody>
          <a:bodyPr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81692"/>
            <a:ext cx="9144000" cy="1655762"/>
          </a:xfrm>
          <a:ln w="12700"/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233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605DDE71-BC80-4F4D-B385-5050999CD606}" type="datetime1">
              <a:rPr lang="en-US" smtClean="0"/>
              <a:pPr>
                <a:defRPr/>
              </a:pPr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922339" y="115888"/>
            <a:ext cx="8358140" cy="86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/>
          </a:bodyPr>
          <a:lstStyle/>
          <a:p>
            <a:pPr marL="0" marR="0" lvl="0" indent="0" algn="just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small" spc="0" normalizeH="0" baseline="0" noProof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endParaRPr kumimoji="0" lang="en-US" sz="4000" b="1" i="0" u="none" strike="noStrike" kern="1200" cap="small" spc="0" normalizeH="0" baseline="0" noProof="0" dirty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itle 1"/>
          <p:cNvSpPr txBox="1">
            <a:spLocks/>
          </p:cNvSpPr>
          <p:nvPr userDrawn="1"/>
        </p:nvSpPr>
        <p:spPr bwMode="auto">
          <a:xfrm>
            <a:off x="922338" y="115888"/>
            <a:ext cx="8358140" cy="86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/>
          </a:bodyPr>
          <a:lstStyle/>
          <a:p>
            <a:pPr marL="0" marR="0" lvl="0" indent="0" algn="just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small" spc="0" normalizeH="0" baseline="0" noProof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endParaRPr kumimoji="0" lang="en-US" sz="4000" b="1" i="0" u="none" strike="noStrike" kern="1200" cap="small" spc="0" normalizeH="0" baseline="0" noProof="0" dirty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7" name="Picture 2" descr="C:\Users\OM\Downloads\naac-sticker.png"/>
          <p:cNvPicPr>
            <a:picLocks noChangeAspect="1" noChangeArrowheads="1"/>
          </p:cNvPicPr>
          <p:nvPr userDrawn="1"/>
        </p:nvPicPr>
        <p:blipFill>
          <a:blip r:embed="rId2" cstate="print"/>
          <a:srcRect b="23807"/>
          <a:stretch>
            <a:fillRect/>
          </a:stretch>
        </p:blipFill>
        <p:spPr bwMode="auto">
          <a:xfrm>
            <a:off x="9662615" y="40945"/>
            <a:ext cx="2515736" cy="6823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895827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605DDE71-BC80-4F4D-B385-5050999CD606}" type="datetime1">
              <a:rPr lang="en-US" smtClean="0"/>
              <a:pPr>
                <a:defRPr/>
              </a:pPr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922339" y="115888"/>
            <a:ext cx="8358140" cy="86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/>
          </a:bodyPr>
          <a:lstStyle/>
          <a:p>
            <a:pPr marL="0" marR="0" lvl="0" indent="0" algn="just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small" spc="0" normalizeH="0" baseline="0" noProof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endParaRPr kumimoji="0" lang="en-US" sz="4000" b="1" i="0" u="none" strike="noStrike" kern="1200" cap="small" spc="0" normalizeH="0" baseline="0" noProof="0" dirty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6" name="Title 1"/>
          <p:cNvSpPr txBox="1">
            <a:spLocks/>
          </p:cNvSpPr>
          <p:nvPr userDrawn="1"/>
        </p:nvSpPr>
        <p:spPr bwMode="auto">
          <a:xfrm>
            <a:off x="922338" y="115888"/>
            <a:ext cx="8358140" cy="86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/>
          </a:bodyPr>
          <a:lstStyle/>
          <a:p>
            <a:pPr marL="0" marR="0" lvl="0" indent="0" algn="just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small" spc="0" normalizeH="0" baseline="0" noProof="0" dirty="0">
                <a:ln>
                  <a:noFill/>
                </a:ln>
                <a:solidFill>
                  <a:schemeClr val="accent5">
                    <a:lumMod val="50000"/>
                  </a:schemeClr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endParaRPr kumimoji="0" lang="en-US" sz="4000" b="1" i="0" u="none" strike="noStrike" kern="1200" cap="small" spc="0" normalizeH="0" baseline="0" noProof="0" dirty="0">
              <a:ln>
                <a:noFill/>
              </a:ln>
              <a:solidFill>
                <a:schemeClr val="accent5">
                  <a:lumMod val="50000"/>
                </a:schemeClr>
              </a:solidFill>
              <a:effectLst/>
              <a:uLnTx/>
              <a:uFillTx/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7" name="Picture 2" descr="C:\Users\OM\Downloads\naac-sticker.png"/>
          <p:cNvPicPr>
            <a:picLocks noChangeAspect="1" noChangeArrowheads="1"/>
          </p:cNvPicPr>
          <p:nvPr userDrawn="1"/>
        </p:nvPicPr>
        <p:blipFill>
          <a:blip r:embed="rId2" cstate="print"/>
          <a:srcRect b="23807"/>
          <a:stretch>
            <a:fillRect/>
          </a:stretch>
        </p:blipFill>
        <p:spPr bwMode="auto">
          <a:xfrm>
            <a:off x="9662615" y="40945"/>
            <a:ext cx="2515736" cy="6823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895827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71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576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8948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585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435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414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33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558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33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372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871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3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196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71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5767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0"/>
            <a:ext cx="0" cy="0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prstClr val="black">
                    <a:tint val="75000"/>
                  </a:prst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prstClr val="black">
                    <a:tint val="75000"/>
                  </a:prstClr>
                </a:solidFill>
              </a:defRPr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5127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6" y="298268"/>
            <a:ext cx="6508845" cy="1026947"/>
          </a:xfrm>
        </p:spPr>
        <p:txBody>
          <a:bodyPr/>
          <a:lstStyle>
            <a:lvl1pPr algn="ctr">
              <a:defRPr b="1" baseline="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6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6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50305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552" y="284820"/>
            <a:ext cx="6508845" cy="1026947"/>
          </a:xfrm>
        </p:spPr>
        <p:txBody>
          <a:bodyPr/>
          <a:lstStyle>
            <a:lvl1pPr algn="ctr">
              <a:defRPr b="1" baseline="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6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6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566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66"/>
            <a:ext cx="2743200" cy="365125"/>
          </a:xfrm>
          <a:prstGeom prst="rect">
            <a:avLst/>
          </a:prstGeom>
        </p:spPr>
        <p:txBody>
          <a:bodyPr/>
          <a:lstStyle/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6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506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1755" y="365504"/>
            <a:ext cx="6508845" cy="1026947"/>
          </a:xfrm>
          <a:ln w="9525">
            <a:solidFill>
              <a:schemeClr val="tx1"/>
            </a:solidFill>
          </a:ln>
        </p:spPr>
        <p:txBody>
          <a:bodyPr/>
          <a:lstStyle>
            <a:lvl1pPr algn="ctr">
              <a:defRPr b="1" baseline="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6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66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0099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/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13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894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58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43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41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33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55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33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8"/>
            <a:ext cx="27432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fld id="{93A0F06B-06CD-4D06-874F-C3BE91473B7E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8"/>
            <a:ext cx="41148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37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21" Type="http://schemas.openxmlformats.org/officeDocument/2006/relationships/image" Target="../media/image2.emf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oleObject" Target="../embeddings/oleObject2.bin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923928" y="134944"/>
            <a:ext cx="8391525" cy="9048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79451" y="1311275"/>
            <a:ext cx="10515600" cy="43513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30" name="Picture 2" descr="Image result for chandigarh university logo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9" y="104775"/>
            <a:ext cx="606425" cy="935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0983CA01-DED8-4A8A-82CA-5B1BE1DADB0C}"/>
              </a:ext>
            </a:extLst>
          </p:cNvPr>
          <p:cNvSpPr/>
          <p:nvPr/>
        </p:nvSpPr>
        <p:spPr>
          <a:xfrm flipH="1">
            <a:off x="-2753939" y="293688"/>
            <a:ext cx="5146676" cy="5853112"/>
          </a:xfrm>
          <a:prstGeom prst="rtTriangle">
            <a:avLst/>
          </a:prstGeom>
          <a:solidFill>
            <a:schemeClr val="bg1">
              <a:lumMod val="85000"/>
              <a:alpha val="2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D" sz="1800" kern="0">
              <a:solidFill>
                <a:srgbClr val="FFFFFF"/>
              </a:solidFill>
              <a:latin typeface="Calibri" panose="020F0502020204030204"/>
            </a:endParaRPr>
          </a:p>
        </p:txBody>
      </p:sp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11668129" y="5108575"/>
            <a:ext cx="409575" cy="1612900"/>
            <a:chOff x="83821" y="0"/>
            <a:chExt cx="219636" cy="903079"/>
          </a:xfrm>
        </p:grpSpPr>
        <p:sp>
          <p:nvSpPr>
            <p:cNvPr id="10" name="Rectangle 9"/>
            <p:cNvSpPr/>
            <p:nvPr/>
          </p:nvSpPr>
          <p:spPr>
            <a:xfrm>
              <a:off x="83821" y="0"/>
              <a:ext cx="219636" cy="210659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4673" y="408874"/>
              <a:ext cx="218784" cy="494205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3821" y="210659"/>
              <a:ext cx="217933" cy="221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  <p:graphicFrame>
          <p:nvGraphicFramePr>
            <p:cNvPr id="1040" name="Object 12"/>
            <p:cNvGraphicFramePr>
              <a:graphicFrameLocks noChangeAspect="1"/>
            </p:cNvGraphicFramePr>
            <p:nvPr/>
          </p:nvGraphicFramePr>
          <p:xfrm>
            <a:off x="100420" y="236973"/>
            <a:ext cx="183878" cy="18342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CorelDRAW" r:id="rId21" imgW="2169000" imgH="2169360" progId="">
                    <p:embed/>
                  </p:oleObj>
                </mc:Choice>
                <mc:Fallback>
                  <p:oleObj name="CorelDRAW" r:id="rId21" imgW="2169000" imgH="2169360" progId="">
                    <p:embed/>
                    <p:pic>
                      <p:nvPicPr>
                        <p:cNvPr id="0" name="Object 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420" y="236973"/>
                          <a:ext cx="183878" cy="18342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" name="Group 16"/>
          <p:cNvGrpSpPr>
            <a:grpSpLocks/>
          </p:cNvGrpSpPr>
          <p:nvPr/>
        </p:nvGrpSpPr>
        <p:grpSpPr bwMode="auto">
          <a:xfrm rot="10800000">
            <a:off x="3" y="6251581"/>
            <a:ext cx="731839" cy="606425"/>
            <a:chOff x="5401469" y="1588"/>
            <a:chExt cx="1389063" cy="540239"/>
          </a:xfrm>
        </p:grpSpPr>
        <p:sp>
          <p:nvSpPr>
            <p:cNvPr id="1035" name="Freeform 5"/>
            <p:cNvSpPr>
              <a:spLocks/>
            </p:cNvSpPr>
            <p:nvPr/>
          </p:nvSpPr>
          <p:spPr bwMode="auto">
            <a:xfrm>
              <a:off x="5401469" y="1588"/>
              <a:ext cx="1205279" cy="540239"/>
            </a:xfrm>
            <a:custGeom>
              <a:avLst/>
              <a:gdLst>
                <a:gd name="T0" fmla="*/ 0 w 1410"/>
                <a:gd name="T1" fmla="*/ 0 h 632"/>
                <a:gd name="T2" fmla="*/ 2147483646 w 1410"/>
                <a:gd name="T3" fmla="*/ 2147483646 h 632"/>
                <a:gd name="T4" fmla="*/ 2147483646 w 1410"/>
                <a:gd name="T5" fmla="*/ 2147483646 h 632"/>
                <a:gd name="T6" fmla="*/ 2147483646 w 1410"/>
                <a:gd name="T7" fmla="*/ 0 h 632"/>
                <a:gd name="T8" fmla="*/ 0 w 1410"/>
                <a:gd name="T9" fmla="*/ 0 h 6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410" h="632">
                  <a:moveTo>
                    <a:pt x="0" y="0"/>
                  </a:moveTo>
                  <a:lnTo>
                    <a:pt x="630" y="632"/>
                  </a:lnTo>
                  <a:lnTo>
                    <a:pt x="1410" y="632"/>
                  </a:lnTo>
                  <a:lnTo>
                    <a:pt x="78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C344C"/>
                </a:gs>
                <a:gs pos="100000">
                  <a:srgbClr val="D80F79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sz="1800"/>
            </a:p>
          </p:txBody>
        </p:sp>
        <p:sp>
          <p:nvSpPr>
            <p:cNvPr id="1036" name="Freeform 6"/>
            <p:cNvSpPr>
              <a:spLocks/>
            </p:cNvSpPr>
            <p:nvPr/>
          </p:nvSpPr>
          <p:spPr bwMode="auto">
            <a:xfrm>
              <a:off x="6252003" y="1588"/>
              <a:ext cx="538529" cy="426549"/>
            </a:xfrm>
            <a:custGeom>
              <a:avLst/>
              <a:gdLst>
                <a:gd name="T0" fmla="*/ 0 w 630"/>
                <a:gd name="T1" fmla="*/ 0 h 499"/>
                <a:gd name="T2" fmla="*/ 2147483646 w 630"/>
                <a:gd name="T3" fmla="*/ 2147483646 h 499"/>
                <a:gd name="T4" fmla="*/ 2147483646 w 630"/>
                <a:gd name="T5" fmla="*/ 2147483646 h 499"/>
                <a:gd name="T6" fmla="*/ 2147483646 w 630"/>
                <a:gd name="T7" fmla="*/ 0 h 499"/>
                <a:gd name="T8" fmla="*/ 0 w 630"/>
                <a:gd name="T9" fmla="*/ 0 h 49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30" h="499">
                  <a:moveTo>
                    <a:pt x="0" y="0"/>
                  </a:moveTo>
                  <a:lnTo>
                    <a:pt x="498" y="499"/>
                  </a:lnTo>
                  <a:lnTo>
                    <a:pt x="630" y="499"/>
                  </a:lnTo>
                  <a:lnTo>
                    <a:pt x="1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sz="1800"/>
            </a:p>
          </p:txBody>
        </p:sp>
      </p:grpSp>
      <p:pic>
        <p:nvPicPr>
          <p:cNvPr id="16" name="Picture 2" descr="C:\Users\OM\Downloads\naac-sticker.png">
            <a:extLst>
              <a:ext uri="{FF2B5EF4-FFF2-40B4-BE49-F238E27FC236}">
                <a16:creationId xmlns:a16="http://schemas.microsoft.com/office/drawing/2014/main" id="{D7427353-50B9-40E6-8D87-DD3C5C9CF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 cstate="print"/>
          <a:srcRect b="23807"/>
          <a:stretch>
            <a:fillRect/>
          </a:stretch>
        </p:blipFill>
        <p:spPr bwMode="auto">
          <a:xfrm>
            <a:off x="9558792" y="231100"/>
            <a:ext cx="2515736" cy="6823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44737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49" r:id="rId18"/>
  </p:sldLayoutIdLst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b="1" kern="1200">
          <a:solidFill>
            <a:srgbClr val="002060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  <a:lvl2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2pPr>
      <a:lvl3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3pPr>
      <a:lvl4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4pPr>
      <a:lvl5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5pPr>
      <a:lvl6pPr marL="4572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6pPr>
      <a:lvl7pPr marL="9144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7pPr>
      <a:lvl8pPr marL="13716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8pPr>
      <a:lvl9pPr marL="18288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923928" y="134944"/>
            <a:ext cx="8391525" cy="9048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79451" y="1311275"/>
            <a:ext cx="10515600" cy="43513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b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4C34A185-1BC0-44F0-B65A-D683D100AC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30" name="Picture 2" descr="Image result for chandigarh university logo"/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9" y="104775"/>
            <a:ext cx="606425" cy="935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0983CA01-DED8-4A8A-82CA-5B1BE1DADB0C}"/>
              </a:ext>
            </a:extLst>
          </p:cNvPr>
          <p:cNvSpPr/>
          <p:nvPr/>
        </p:nvSpPr>
        <p:spPr>
          <a:xfrm flipH="1">
            <a:off x="-2753939" y="293688"/>
            <a:ext cx="5146676" cy="5853112"/>
          </a:xfrm>
          <a:prstGeom prst="rtTriangle">
            <a:avLst/>
          </a:prstGeom>
          <a:solidFill>
            <a:schemeClr val="bg1">
              <a:lumMod val="85000"/>
              <a:alpha val="26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D" sz="1800" kern="0">
              <a:solidFill>
                <a:srgbClr val="FFFFFF"/>
              </a:solidFill>
              <a:latin typeface="Calibri" panose="020F0502020204030204"/>
            </a:endParaRPr>
          </a:p>
        </p:txBody>
      </p:sp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11668129" y="5108575"/>
            <a:ext cx="409575" cy="1612900"/>
            <a:chOff x="83821" y="0"/>
            <a:chExt cx="219636" cy="903079"/>
          </a:xfrm>
        </p:grpSpPr>
        <p:sp>
          <p:nvSpPr>
            <p:cNvPr id="10" name="Rectangle 9"/>
            <p:cNvSpPr/>
            <p:nvPr/>
          </p:nvSpPr>
          <p:spPr>
            <a:xfrm>
              <a:off x="83821" y="0"/>
              <a:ext cx="219636" cy="210659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4673" y="408874"/>
              <a:ext cx="218784" cy="494205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3821" y="210659"/>
              <a:ext cx="217933" cy="2213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  <p:graphicFrame>
          <p:nvGraphicFramePr>
            <p:cNvPr id="1040" name="Object 12"/>
            <p:cNvGraphicFramePr>
              <a:graphicFrameLocks noChangeAspect="1"/>
            </p:cNvGraphicFramePr>
            <p:nvPr/>
          </p:nvGraphicFramePr>
          <p:xfrm>
            <a:off x="100420" y="236973"/>
            <a:ext cx="183878" cy="18342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0" name="CorelDRAW" r:id="rId20" imgW="2169000" imgH="2169360" progId="">
                    <p:embed/>
                  </p:oleObj>
                </mc:Choice>
                <mc:Fallback>
                  <p:oleObj name="CorelDRAW" r:id="rId20" imgW="2169000" imgH="2169360" progId="">
                    <p:embed/>
                    <p:pic>
                      <p:nvPicPr>
                        <p:cNvPr id="0" name="Object 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420" y="236973"/>
                          <a:ext cx="183878" cy="183422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" name="Group 16"/>
          <p:cNvGrpSpPr>
            <a:grpSpLocks/>
          </p:cNvGrpSpPr>
          <p:nvPr/>
        </p:nvGrpSpPr>
        <p:grpSpPr bwMode="auto">
          <a:xfrm rot="10800000">
            <a:off x="3" y="6251581"/>
            <a:ext cx="731839" cy="606425"/>
            <a:chOff x="5401469" y="1588"/>
            <a:chExt cx="1389063" cy="540239"/>
          </a:xfrm>
        </p:grpSpPr>
        <p:sp>
          <p:nvSpPr>
            <p:cNvPr id="1035" name="Freeform 5"/>
            <p:cNvSpPr>
              <a:spLocks/>
            </p:cNvSpPr>
            <p:nvPr/>
          </p:nvSpPr>
          <p:spPr bwMode="auto">
            <a:xfrm>
              <a:off x="5401469" y="1588"/>
              <a:ext cx="1205279" cy="540239"/>
            </a:xfrm>
            <a:custGeom>
              <a:avLst/>
              <a:gdLst>
                <a:gd name="T0" fmla="*/ 0 w 1410"/>
                <a:gd name="T1" fmla="*/ 0 h 632"/>
                <a:gd name="T2" fmla="*/ 2147483646 w 1410"/>
                <a:gd name="T3" fmla="*/ 2147483646 h 632"/>
                <a:gd name="T4" fmla="*/ 2147483646 w 1410"/>
                <a:gd name="T5" fmla="*/ 2147483646 h 632"/>
                <a:gd name="T6" fmla="*/ 2147483646 w 1410"/>
                <a:gd name="T7" fmla="*/ 0 h 632"/>
                <a:gd name="T8" fmla="*/ 0 w 1410"/>
                <a:gd name="T9" fmla="*/ 0 h 6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410" h="632">
                  <a:moveTo>
                    <a:pt x="0" y="0"/>
                  </a:moveTo>
                  <a:lnTo>
                    <a:pt x="630" y="632"/>
                  </a:lnTo>
                  <a:lnTo>
                    <a:pt x="1410" y="632"/>
                  </a:lnTo>
                  <a:lnTo>
                    <a:pt x="78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1">
              <a:gsLst>
                <a:gs pos="0">
                  <a:srgbClr val="0C344C"/>
                </a:gs>
                <a:gs pos="100000">
                  <a:srgbClr val="D80F79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sz="1800"/>
            </a:p>
          </p:txBody>
        </p:sp>
        <p:sp>
          <p:nvSpPr>
            <p:cNvPr id="1036" name="Freeform 6"/>
            <p:cNvSpPr>
              <a:spLocks/>
            </p:cNvSpPr>
            <p:nvPr/>
          </p:nvSpPr>
          <p:spPr bwMode="auto">
            <a:xfrm>
              <a:off x="6252003" y="1588"/>
              <a:ext cx="538529" cy="426549"/>
            </a:xfrm>
            <a:custGeom>
              <a:avLst/>
              <a:gdLst>
                <a:gd name="T0" fmla="*/ 0 w 630"/>
                <a:gd name="T1" fmla="*/ 0 h 499"/>
                <a:gd name="T2" fmla="*/ 2147483646 w 630"/>
                <a:gd name="T3" fmla="*/ 2147483646 h 499"/>
                <a:gd name="T4" fmla="*/ 2147483646 w 630"/>
                <a:gd name="T5" fmla="*/ 2147483646 h 499"/>
                <a:gd name="T6" fmla="*/ 2147483646 w 630"/>
                <a:gd name="T7" fmla="*/ 0 h 499"/>
                <a:gd name="T8" fmla="*/ 0 w 630"/>
                <a:gd name="T9" fmla="*/ 0 h 49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30" h="499">
                  <a:moveTo>
                    <a:pt x="0" y="0"/>
                  </a:moveTo>
                  <a:lnTo>
                    <a:pt x="498" y="499"/>
                  </a:lnTo>
                  <a:lnTo>
                    <a:pt x="630" y="499"/>
                  </a:lnTo>
                  <a:lnTo>
                    <a:pt x="1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sz="1800"/>
            </a:p>
          </p:txBody>
        </p:sp>
      </p:grpSp>
      <p:pic>
        <p:nvPicPr>
          <p:cNvPr id="16" name="Picture 2" descr="C:\Users\OM\Downloads\naac-sticker.png">
            <a:extLst>
              <a:ext uri="{FF2B5EF4-FFF2-40B4-BE49-F238E27FC236}">
                <a16:creationId xmlns:a16="http://schemas.microsoft.com/office/drawing/2014/main" id="{D7427353-50B9-40E6-8D87-DD3C5C9CF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2" cstate="print"/>
          <a:srcRect b="23807"/>
          <a:stretch>
            <a:fillRect/>
          </a:stretch>
        </p:blipFill>
        <p:spPr bwMode="auto">
          <a:xfrm>
            <a:off x="9558792" y="231100"/>
            <a:ext cx="2515736" cy="68238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44737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b="1" kern="1200">
          <a:solidFill>
            <a:srgbClr val="002060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  <a:lvl2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2pPr>
      <a:lvl3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3pPr>
      <a:lvl4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4pPr>
      <a:lvl5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5pPr>
      <a:lvl6pPr marL="4572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6pPr>
      <a:lvl7pPr marL="9144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7pPr>
      <a:lvl8pPr marL="13716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8pPr>
      <a:lvl9pPr marL="18288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002060"/>
          </a:solidFill>
          <a:latin typeface="Times New Roman" panose="02020603050405020304" pitchFamily="18" charset="0"/>
          <a:cs typeface="Times New Roman" panose="02020603050405020304" pitchFamily="18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floyd-warshall-algorithm-dp-16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-4763" y="5427663"/>
            <a:ext cx="12196763" cy="1517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01625" y="5902325"/>
            <a:ext cx="46038" cy="61277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316" name="Slide Number Placeholder 2"/>
          <p:cNvSpPr txBox="1">
            <a:spLocks/>
          </p:cNvSpPr>
          <p:nvPr/>
        </p:nvSpPr>
        <p:spPr bwMode="auto">
          <a:xfrm>
            <a:off x="8763000" y="6508750"/>
            <a:ext cx="27432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1" hangingPunct="1"/>
            <a:endParaRPr lang="en-US" alt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sp>
        <p:nvSpPr>
          <p:cNvPr id="46" name="Right Triangle 45"/>
          <p:cNvSpPr/>
          <p:nvPr/>
        </p:nvSpPr>
        <p:spPr>
          <a:xfrm flipV="1">
            <a:off x="9507538" y="5940425"/>
            <a:ext cx="1290637" cy="1157288"/>
          </a:xfrm>
          <a:prstGeom prst="rtTriangle">
            <a:avLst/>
          </a:prstGeom>
          <a:solidFill>
            <a:srgbClr val="FFFFFF">
              <a:lumMod val="95000"/>
              <a:alpha val="17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D" kern="0">
              <a:solidFill>
                <a:srgbClr val="FFFFFF"/>
              </a:solidFill>
              <a:latin typeface="Calibri" panose="020F0502020204030204"/>
              <a:cs typeface="+mn-cs"/>
            </a:endParaRPr>
          </a:p>
        </p:txBody>
      </p:sp>
      <p:pic>
        <p:nvPicPr>
          <p:cNvPr id="13318" name="Object 2"/>
          <p:cNvPicPr>
            <a:picLocks noChangeAspect="1" noChangeArrowheads="1"/>
          </p:cNvPicPr>
          <p:nvPr/>
        </p:nvPicPr>
        <p:blipFill>
          <a:blip r:embed="rId3" cstate="print">
            <a:lum bright="76000"/>
          </a:blip>
          <a:srcRect/>
          <a:stretch>
            <a:fillRect/>
          </a:stretch>
        </p:blipFill>
        <p:spPr bwMode="auto">
          <a:xfrm>
            <a:off x="76200" y="3121025"/>
            <a:ext cx="3303588" cy="3148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5" name="Rectangle 44"/>
          <p:cNvSpPr/>
          <p:nvPr/>
        </p:nvSpPr>
        <p:spPr>
          <a:xfrm>
            <a:off x="2124074" y="2025525"/>
            <a:ext cx="6829425" cy="1580679"/>
          </a:xfrm>
          <a:prstGeom prst="rect">
            <a:avLst/>
          </a:prstGeom>
          <a:gradFill flip="none" rotWithShape="1">
            <a:gsLst>
              <a:gs pos="15000">
                <a:srgbClr val="FFFFFF">
                  <a:alpha val="34000"/>
                </a:srgbClr>
              </a:gs>
              <a:gs pos="94000">
                <a:srgbClr val="FFFFFF">
                  <a:alpha val="34000"/>
                </a:srgbClr>
              </a:gs>
              <a:gs pos="2655">
                <a:schemeClr val="bg1">
                  <a:alpha val="0"/>
                </a:schemeClr>
              </a:gs>
              <a:gs pos="51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3" name="Right Triangle 42"/>
          <p:cNvSpPr/>
          <p:nvPr/>
        </p:nvSpPr>
        <p:spPr>
          <a:xfrm rot="10800000" flipV="1">
            <a:off x="9829800" y="5334000"/>
            <a:ext cx="2366963" cy="1600200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3325" name="TextBox 35"/>
          <p:cNvSpPr txBox="1">
            <a:spLocks noChangeArrowheads="1"/>
          </p:cNvSpPr>
          <p:nvPr/>
        </p:nvSpPr>
        <p:spPr bwMode="auto">
          <a:xfrm>
            <a:off x="6881813" y="6019800"/>
            <a:ext cx="49276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2000" b="1">
                <a:solidFill>
                  <a:srgbClr val="595959"/>
                </a:solidFill>
                <a:latin typeface="Casper" pitchFamily="2" charset="0"/>
                <a:ea typeface="Karla"/>
                <a:cs typeface="Karla"/>
              </a:rPr>
              <a:t>DISCOVER . </a:t>
            </a:r>
            <a:r>
              <a:rPr lang="en-US" altLang="en-US" sz="2000" b="1">
                <a:solidFill>
                  <a:srgbClr val="C00000"/>
                </a:solidFill>
                <a:latin typeface="Casper" pitchFamily="2" charset="0"/>
                <a:ea typeface="Karla"/>
                <a:cs typeface="Karla"/>
              </a:rPr>
              <a:t>LEARN</a:t>
            </a:r>
            <a:r>
              <a:rPr lang="en-US" altLang="en-US" sz="2000" b="1">
                <a:solidFill>
                  <a:srgbClr val="595959"/>
                </a:solidFill>
                <a:latin typeface="Casper" pitchFamily="2" charset="0"/>
                <a:ea typeface="Karla"/>
                <a:cs typeface="Karla"/>
              </a:rPr>
              <a:t> . EMPOWER</a:t>
            </a:r>
            <a:endParaRPr lang="en-US" altLang="en-US" sz="1200" b="1">
              <a:solidFill>
                <a:srgbClr val="000000"/>
              </a:solidFill>
              <a:latin typeface="Casper" pitchFamily="2" charset="0"/>
            </a:endParaRPr>
          </a:p>
          <a:p>
            <a:pPr eaLnBrk="1" hangingPunct="1"/>
            <a:endParaRPr lang="en-US" altLang="en-US" sz="1600" b="1">
              <a:latin typeface="Casper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884988" y="6043613"/>
            <a:ext cx="46037" cy="36988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328" name="TextBox 25"/>
          <p:cNvSpPr txBox="1">
            <a:spLocks noChangeArrowheads="1"/>
          </p:cNvSpPr>
          <p:nvPr/>
        </p:nvSpPr>
        <p:spPr bwMode="auto">
          <a:xfrm>
            <a:off x="942975" y="1188061"/>
            <a:ext cx="10264775" cy="5570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defTabSz="622300" eaLnBrk="1" hangingPunct="1">
              <a:lnSpc>
                <a:spcPct val="90000"/>
              </a:lnSpc>
              <a:spcAft>
                <a:spcPct val="35000"/>
              </a:spcAft>
            </a:pPr>
            <a:endParaRPr lang="en-US" altLang="en-US" sz="3200" b="1" dirty="0">
              <a:latin typeface="Arial Black" pitchFamily="34" charset="0"/>
              <a:ea typeface="Karla"/>
              <a:cs typeface="Karla"/>
            </a:endParaRPr>
          </a:p>
          <a:p>
            <a:pPr algn="ctr" defTabSz="622300" eaLnBrk="1" hangingPunct="1">
              <a:lnSpc>
                <a:spcPct val="90000"/>
              </a:lnSpc>
              <a:spcAft>
                <a:spcPct val="35000"/>
              </a:spcAft>
            </a:pPr>
            <a:r>
              <a:rPr lang="en-US" altLang="en-US" sz="3200" b="1" dirty="0">
                <a:latin typeface="Arial Black" pitchFamily="34" charset="0"/>
                <a:ea typeface="Karla"/>
                <a:cs typeface="Karla"/>
              </a:rPr>
              <a:t>UNIVERSITY INSTITUTE OF COMPUTING</a:t>
            </a:r>
          </a:p>
          <a:p>
            <a:pPr algn="ctr" defTabSz="622300" eaLnBrk="1" hangingPunct="1">
              <a:lnSpc>
                <a:spcPct val="90000"/>
              </a:lnSpc>
              <a:spcAft>
                <a:spcPct val="35000"/>
              </a:spcAft>
            </a:pPr>
            <a:r>
              <a:rPr lang="en-US" altLang="en-US" sz="2800" dirty="0">
                <a:latin typeface="Arial Black" pitchFamily="34" charset="0"/>
                <a:ea typeface="Karla"/>
                <a:cs typeface="Karla"/>
              </a:rPr>
              <a:t>MASTER OF COMPUTER APPLICATIONS</a:t>
            </a:r>
          </a:p>
          <a:p>
            <a:pPr algn="ctr" defTabSz="622300" eaLnBrk="1" hangingPunct="1">
              <a:lnSpc>
                <a:spcPct val="90000"/>
              </a:lnSpc>
              <a:spcAft>
                <a:spcPct val="35000"/>
              </a:spcAft>
            </a:pPr>
            <a:r>
              <a:rPr lang="en-US" altLang="en-US" sz="3200" b="1" dirty="0">
                <a:latin typeface="Times New Roman" pitchFamily="18" charset="0"/>
                <a:ea typeface="Calibri" pitchFamily="34" charset="0"/>
                <a:cs typeface="Times New Roman" pitchFamily="18" charset="0"/>
              </a:rPr>
              <a:t>Design and Analysis of Algorithms</a:t>
            </a:r>
          </a:p>
          <a:p>
            <a:pPr algn="ctr" defTabSz="622300" eaLnBrk="1" hangingPunct="1">
              <a:lnSpc>
                <a:spcPct val="90000"/>
              </a:lnSpc>
              <a:spcAft>
                <a:spcPct val="35000"/>
              </a:spcAft>
            </a:pPr>
            <a:r>
              <a:rPr lang="en-US" altLang="en-US" sz="3200" dirty="0">
                <a:latin typeface="Times New Roman" pitchFamily="18" charset="0"/>
                <a:ea typeface="Calibri" pitchFamily="34" charset="0"/>
                <a:cs typeface="Times New Roman" pitchFamily="18" charset="0"/>
              </a:rPr>
              <a:t>24CAT-611</a:t>
            </a:r>
            <a:endParaRPr lang="en-US" altLang="en-US" sz="3200" b="1" dirty="0">
              <a:solidFill>
                <a:srgbClr val="262626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 defTabSz="622300" eaLnBrk="1" hangingPunct="1">
              <a:lnSpc>
                <a:spcPct val="90000"/>
              </a:lnSpc>
              <a:spcAft>
                <a:spcPct val="35000"/>
              </a:spcAft>
            </a:pPr>
            <a:endParaRPr lang="en-US" altLang="en-US" sz="3200" b="1" dirty="0">
              <a:solidFill>
                <a:srgbClr val="262626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 defTabSz="622300" eaLnBrk="1" hangingPunct="1">
              <a:lnSpc>
                <a:spcPct val="90000"/>
              </a:lnSpc>
              <a:spcAft>
                <a:spcPct val="35000"/>
              </a:spcAft>
            </a:pPr>
            <a:r>
              <a:rPr lang="en-US" altLang="en-US" sz="2000" dirty="0">
                <a:solidFill>
                  <a:srgbClr val="262626"/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                                          </a:t>
            </a:r>
            <a:endParaRPr lang="en-US" altLang="en-US" sz="2800" dirty="0">
              <a:solidFill>
                <a:srgbClr val="262626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 defTabSz="622300" eaLnBrk="1" hangingPunct="1">
              <a:lnSpc>
                <a:spcPct val="90000"/>
              </a:lnSpc>
              <a:spcAft>
                <a:spcPct val="35000"/>
              </a:spcAft>
            </a:pPr>
            <a:endParaRPr lang="en-US" altLang="en-US" sz="3200" b="1" dirty="0">
              <a:solidFill>
                <a:srgbClr val="262626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 defTabSz="622300" eaLnBrk="1" hangingPunct="1">
              <a:lnSpc>
                <a:spcPct val="90000"/>
              </a:lnSpc>
              <a:spcAft>
                <a:spcPct val="35000"/>
              </a:spcAft>
            </a:pPr>
            <a:r>
              <a:rPr lang="en-US" altLang="en-US" sz="3200" b="1" dirty="0">
                <a:solidFill>
                  <a:srgbClr val="262626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defTabSz="622300" eaLnBrk="1" hangingPunct="1"/>
            <a:endParaRPr lang="en-US" altLang="en-US" sz="1600" dirty="0">
              <a:latin typeface="Raleway ExtraBold"/>
            </a:endParaRPr>
          </a:p>
        </p:txBody>
      </p:sp>
      <p:sp>
        <p:nvSpPr>
          <p:cNvPr id="13329" name="Slide Number Placeholder 14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D7216D3-A912-47B0-9CEE-F5BE4969E67B}" type="slidenum">
              <a:rPr lang="en-IN" altLang="en-US" smtClean="0"/>
              <a:pPr/>
              <a:t>1</a:t>
            </a:fld>
            <a:endParaRPr lang="en-IN" altLang="en-US"/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-459213" y="6014156"/>
            <a:ext cx="6432043" cy="424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King" pitchFamily="2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King" pitchFamily="2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King" pitchFamily="2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King" pitchFamily="2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King" pitchFamily="2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King" pitchFamily="2" charset="0"/>
              </a:defRPr>
            </a:lvl9pPr>
          </a:lstStyle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>
                <a:solidFill>
                  <a:prstClr val="black">
                    <a:lumMod val="85000"/>
                    <a:lumOff val="15000"/>
                  </a:prst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UNIT-3</a:t>
            </a:r>
            <a:endParaRPr lang="en-US" sz="1600" dirty="0">
              <a:latin typeface="Raleway ExtraBold" pitchFamily="34" charset="-52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10</a:t>
            </a:fld>
            <a:endParaRPr lang="en-IN" alt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779928" y="134938"/>
            <a:ext cx="7102009" cy="904875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fontAlgn="base"/>
            <a:r>
              <a:rPr lang="en-IN" sz="3600" b="1" dirty="0"/>
              <a:t>Working Procedure</a:t>
            </a:r>
            <a:endParaRPr lang="en-US" sz="3600" b="1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416" y="1393617"/>
            <a:ext cx="8651549" cy="44558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79451" y="1311274"/>
            <a:ext cx="9015878" cy="48340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</a:p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34427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11</a:t>
            </a:fld>
            <a:endParaRPr lang="en-IN" alt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74058" y="134938"/>
            <a:ext cx="6995179" cy="904875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fontAlgn="base"/>
            <a:r>
              <a:rPr lang="en-IN" sz="3200" b="1" dirty="0"/>
              <a:t>Working Procedure</a:t>
            </a:r>
            <a:endParaRPr lang="en-US" sz="36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824" y="1495275"/>
            <a:ext cx="8760456" cy="4381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79451" y="1311274"/>
            <a:ext cx="9015878" cy="48340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</a:p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16814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12</a:t>
            </a:fld>
            <a:endParaRPr lang="en-IN" alt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87506" y="198438"/>
            <a:ext cx="6488019" cy="904875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en-IN" sz="4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Working Procedure</a:t>
            </a:r>
            <a:endParaRPr lang="en-US" sz="44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506" y="1492531"/>
            <a:ext cx="8402638" cy="476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79451" y="1311274"/>
            <a:ext cx="9015878" cy="511642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</a:p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37792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13</a:t>
            </a:fld>
            <a:endParaRPr lang="en-IN" alt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89212" y="198438"/>
            <a:ext cx="6662551" cy="904875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en-IN" sz="4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Result</a:t>
            </a:r>
            <a:endParaRPr lang="en-US" sz="44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718" y="1398495"/>
            <a:ext cx="8805863" cy="476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79451" y="1311274"/>
            <a:ext cx="9015878" cy="48340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</a:p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13333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14</a:t>
            </a:fld>
            <a:endParaRPr lang="en-IN" alt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54741" y="198438"/>
            <a:ext cx="7563784" cy="904875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en-IN" sz="4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Complexity</a:t>
            </a:r>
            <a:endParaRPr lang="en-US" sz="44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718" y="1284381"/>
            <a:ext cx="8886825" cy="5127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736319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Pseudocode</a:t>
            </a:r>
            <a:r>
              <a:rPr lang="en-US" dirty="0"/>
              <a:t> </a:t>
            </a:r>
            <a:r>
              <a:rPr lang="en-US" dirty="0" err="1"/>
              <a:t>Warshall’s</a:t>
            </a:r>
            <a:r>
              <a:rPr lang="en-US" dirty="0"/>
              <a:t> Algorithm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64EF316-7C0A-94E9-8375-E3AB54CAD6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30466" y="1553322"/>
            <a:ext cx="7450295" cy="4351338"/>
          </a:xfrm>
        </p:spPr>
      </p:pic>
    </p:spTree>
    <p:extLst>
      <p:ext uri="{BB962C8B-B14F-4D97-AF65-F5344CB8AC3E}">
        <p14:creationId xmlns:p14="http://schemas.microsoft.com/office/powerpoint/2010/main" val="2353312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6526"/>
            <a:ext cx="10515600" cy="953366"/>
          </a:xfrm>
        </p:spPr>
        <p:txBody>
          <a:bodyPr anchor="t">
            <a:normAutofit fontScale="90000"/>
          </a:bodyPr>
          <a:lstStyle/>
          <a:p>
            <a:pPr algn="l"/>
            <a:br>
              <a:rPr lang="en-US" sz="1800" dirty="0">
                <a:latin typeface="Times New Roman" pitchFamily="18" charset="0"/>
                <a:cs typeface="Times New Roman" pitchFamily="18" charset="0"/>
              </a:rPr>
            </a:br>
            <a:br>
              <a:rPr lang="en-US" sz="1800" dirty="0">
                <a:latin typeface="Times New Roman" pitchFamily="18" charset="0"/>
                <a:cs typeface="Times New Roman" pitchFamily="18" charset="0"/>
              </a:rPr>
            </a:br>
            <a:br>
              <a:rPr lang="en-US" sz="1800" dirty="0">
                <a:latin typeface="Times New Roman" pitchFamily="18" charset="0"/>
                <a:cs typeface="Times New Roman" pitchFamily="18" charset="0"/>
              </a:rPr>
            </a:br>
            <a:br>
              <a:rPr lang="en-US" sz="1600" dirty="0">
                <a:latin typeface="Times New Roman" pitchFamily="18" charset="0"/>
                <a:cs typeface="Times New Roman" pitchFamily="18" charset="0"/>
              </a:rPr>
            </a:br>
            <a:br>
              <a:rPr lang="en-US" sz="1600" dirty="0">
                <a:latin typeface="Times New Roman" pitchFamily="18" charset="0"/>
                <a:cs typeface="Times New Roman" pitchFamily="18" charset="0"/>
              </a:rPr>
            </a:b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1)  https://www.tutorialspoint.com/data_structures_algorithms/divide_and_conquer.htm</a:t>
            </a:r>
            <a:br>
              <a:rPr lang="en-US" sz="1600" dirty="0">
                <a:latin typeface="Times New Roman" pitchFamily="18" charset="0"/>
                <a:cs typeface="Times New Roman" pitchFamily="18" charset="0"/>
              </a:rPr>
            </a:br>
            <a:br>
              <a:rPr lang="en-US" sz="1600" dirty="0">
                <a:latin typeface="Times New Roman" pitchFamily="18" charset="0"/>
                <a:cs typeface="Times New Roman" pitchFamily="18" charset="0"/>
              </a:rPr>
            </a:b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2)  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Data Structures and Algorithms made easy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 By Narasimha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Karumanchi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.</a:t>
            </a:r>
            <a:br>
              <a:rPr lang="en-US" sz="1600" dirty="0">
                <a:latin typeface="Times New Roman" pitchFamily="18" charset="0"/>
                <a:cs typeface="Times New Roman" pitchFamily="18" charset="0"/>
              </a:rPr>
            </a:br>
            <a:br>
              <a:rPr lang="en-US" sz="1600" dirty="0">
                <a:latin typeface="Times New Roman" pitchFamily="18" charset="0"/>
                <a:cs typeface="Times New Roman" pitchFamily="18" charset="0"/>
              </a:rPr>
            </a:b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3)  The Algorithm Design Manual, 2nd Edition by Steven S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Skiena</a:t>
            </a:r>
            <a:br>
              <a:rPr lang="en-US" sz="1600" dirty="0">
                <a:latin typeface="Times New Roman" pitchFamily="18" charset="0"/>
                <a:cs typeface="Times New Roman" pitchFamily="18" charset="0"/>
              </a:rPr>
            </a:br>
            <a:br>
              <a:rPr lang="en-US" sz="1600" dirty="0">
                <a:latin typeface="Times New Roman" pitchFamily="18" charset="0"/>
                <a:cs typeface="Times New Roman" pitchFamily="18" charset="0"/>
              </a:rPr>
            </a:b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4) </a:t>
            </a:r>
            <a:r>
              <a:rPr lang="en-US" sz="1600" b="1" dirty="0">
                <a:latin typeface="Times New Roman" pitchFamily="18" charset="0"/>
                <a:cs typeface="Times New Roman" pitchFamily="18" charset="0"/>
              </a:rPr>
              <a:t>Fundamentals of Computer Algorithms - Horowitz and </a:t>
            </a:r>
            <a:r>
              <a:rPr lang="en-US" sz="1600" b="1" dirty="0" err="1">
                <a:latin typeface="Times New Roman" pitchFamily="18" charset="0"/>
                <a:cs typeface="Times New Roman" pitchFamily="18" charset="0"/>
              </a:rPr>
              <a:t>Sahani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 </a:t>
            </a:r>
            <a:br>
              <a:rPr lang="en-US" sz="1800" dirty="0">
                <a:latin typeface="Times New Roman" pitchFamily="18" charset="0"/>
                <a:cs typeface="Times New Roman" pitchFamily="18" charset="0"/>
              </a:rPr>
            </a:br>
            <a:br>
              <a:rPr lang="en-US" sz="1800" dirty="0">
                <a:latin typeface="Times New Roman" pitchFamily="18" charset="0"/>
                <a:cs typeface="Times New Roman" pitchFamily="18" charset="0"/>
              </a:rPr>
            </a:br>
            <a:endParaRPr lang="en-IN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38202" y="192883"/>
            <a:ext cx="869372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atin typeface="Times New Roman" pitchFamily="18" charset="0"/>
                <a:cs typeface="Times New Roman" pitchFamily="18" charset="0"/>
              </a:rPr>
              <a:t>References</a:t>
            </a:r>
            <a:endParaRPr lang="en-IN" sz="44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7571AD-EF65-4378-86D6-3AF0DD73CA0C}"/>
              </a:ext>
            </a:extLst>
          </p:cNvPr>
          <p:cNvSpPr/>
          <p:nvPr/>
        </p:nvSpPr>
        <p:spPr>
          <a:xfrm>
            <a:off x="838200" y="1089891"/>
            <a:ext cx="10515600" cy="508230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855C06-9819-4A06-9C49-58CDAD8CD94B}"/>
              </a:ext>
            </a:extLst>
          </p:cNvPr>
          <p:cNvSpPr/>
          <p:nvPr/>
        </p:nvSpPr>
        <p:spPr>
          <a:xfrm>
            <a:off x="838201" y="136527"/>
            <a:ext cx="8758383" cy="76944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D8B716-3EDB-4874-B04B-3AC9D49B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76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0" y="-76200"/>
            <a:ext cx="12192000" cy="4686300"/>
          </a:xfrm>
          <a:prstGeom prst="rect">
            <a:avLst/>
          </a:prstGeom>
          <a:solidFill>
            <a:schemeClr val="accent6">
              <a:lumMod val="50000"/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prstClr val="white"/>
                </a:solidFill>
                <a:latin typeface="Calibri Light"/>
                <a:cs typeface="+mn-cs"/>
              </a:rPr>
              <a:t> </a:t>
            </a:r>
          </a:p>
        </p:txBody>
      </p: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9347200" y="9525"/>
            <a:ext cx="1828800" cy="18288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>
          <a:xfrm>
            <a:off x="10169525" y="0"/>
            <a:ext cx="663575" cy="66357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/>
          </p:cNvCxnSpPr>
          <p:nvPr/>
        </p:nvCxnSpPr>
        <p:spPr>
          <a:xfrm>
            <a:off x="733425" y="6294438"/>
            <a:ext cx="558800" cy="5588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>
            <a:off x="390525" y="5148263"/>
            <a:ext cx="1728788" cy="172878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039" name="Title 1"/>
          <p:cNvSpPr txBox="1">
            <a:spLocks/>
          </p:cNvSpPr>
          <p:nvPr/>
        </p:nvSpPr>
        <p:spPr bwMode="auto">
          <a:xfrm>
            <a:off x="1485900" y="2249488"/>
            <a:ext cx="10725150" cy="123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>
            <a:spAutoFit/>
          </a:bodyPr>
          <a:lstStyle/>
          <a:p>
            <a:pPr algn="ctr" eaLnBrk="1" hangingPunct="1"/>
            <a:r>
              <a:rPr lang="en-US" altLang="en-US" sz="8000">
                <a:solidFill>
                  <a:srgbClr val="FFFFFF"/>
                </a:solidFill>
                <a:latin typeface="Casper" pitchFamily="2" charset="0"/>
                <a:cs typeface="Segoe UI" pitchFamily="34" charset="0"/>
              </a:rPr>
              <a:t>THANK YOU</a:t>
            </a:r>
          </a:p>
        </p:txBody>
      </p:sp>
      <p:sp>
        <p:nvSpPr>
          <p:cNvPr id="44040" name="Diamond 6"/>
          <p:cNvSpPr>
            <a:spLocks noChangeArrowheads="1"/>
          </p:cNvSpPr>
          <p:nvPr/>
        </p:nvSpPr>
        <p:spPr bwMode="auto">
          <a:xfrm>
            <a:off x="2641600" y="1214438"/>
            <a:ext cx="2430463" cy="3225800"/>
          </a:xfrm>
          <a:custGeom>
            <a:avLst/>
            <a:gdLst>
              <a:gd name="T0" fmla="*/ 2430463 w 2430463"/>
              <a:gd name="T1" fmla="*/ 2413000 h 3225800"/>
              <a:gd name="T2" fmla="*/ 1612919 w 2430463"/>
              <a:gd name="T3" fmla="*/ 3225800 h 3225800"/>
              <a:gd name="T4" fmla="*/ 0 w 2430463"/>
              <a:gd name="T5" fmla="*/ 1612900 h 3225800"/>
              <a:gd name="T6" fmla="*/ 1612919 w 2430463"/>
              <a:gd name="T7" fmla="*/ 0 h 3225800"/>
              <a:gd name="T8" fmla="*/ 2430463 w 2430463"/>
              <a:gd name="T9" fmla="*/ 817563 h 32258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30463"/>
              <a:gd name="T16" fmla="*/ 0 h 3225800"/>
              <a:gd name="T17" fmla="*/ 2430463 w 2430463"/>
              <a:gd name="T18" fmla="*/ 3225800 h 32258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algn="ctr">
            <a:solidFill>
              <a:schemeClr val="bg1"/>
            </a:solidFill>
            <a:miter lim="800000"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4041" name="Diamond 6"/>
          <p:cNvSpPr>
            <a:spLocks noChangeArrowheads="1"/>
          </p:cNvSpPr>
          <p:nvPr/>
        </p:nvSpPr>
        <p:spPr bwMode="auto">
          <a:xfrm>
            <a:off x="2898775" y="1214438"/>
            <a:ext cx="2430463" cy="3225800"/>
          </a:xfrm>
          <a:custGeom>
            <a:avLst/>
            <a:gdLst>
              <a:gd name="T0" fmla="*/ 2430463 w 2430463"/>
              <a:gd name="T1" fmla="*/ 2413000 h 3225800"/>
              <a:gd name="T2" fmla="*/ 1612919 w 2430463"/>
              <a:gd name="T3" fmla="*/ 3225800 h 3225800"/>
              <a:gd name="T4" fmla="*/ 0 w 2430463"/>
              <a:gd name="T5" fmla="*/ 1612900 h 3225800"/>
              <a:gd name="T6" fmla="*/ 1612919 w 2430463"/>
              <a:gd name="T7" fmla="*/ 0 h 3225800"/>
              <a:gd name="T8" fmla="*/ 2430463 w 2430463"/>
              <a:gd name="T9" fmla="*/ 817563 h 32258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30463"/>
              <a:gd name="T16" fmla="*/ 0 h 3225800"/>
              <a:gd name="T17" fmla="*/ 2430463 w 2430463"/>
              <a:gd name="T18" fmla="*/ 3225800 h 32258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algn="ctr">
            <a:solidFill>
              <a:srgbClr val="FFFFFF"/>
            </a:solidFill>
            <a:miter lim="800000"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4043" name="Slide Number Placeholder 2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B7962362-1F08-47BC-B5C0-8D11A861320F}" type="slidenum">
              <a:rPr lang="en-IN" altLang="en-US" smtClean="0"/>
              <a:pPr/>
              <a:t>17</a:t>
            </a:fld>
            <a:endParaRPr lang="en-IN" altLang="en-US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 fontAlgn="base"/>
            <a:r>
              <a:rPr lang="en-IN" sz="3200" dirty="0"/>
              <a:t>Transitive Closure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9451" y="1311274"/>
            <a:ext cx="10515600" cy="4834031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fontAlgn="base">
              <a:buNone/>
            </a:pPr>
            <a:r>
              <a:rPr lang="en-US" sz="2400" dirty="0"/>
              <a:t> </a:t>
            </a:r>
          </a:p>
          <a:p>
            <a:endParaRPr lang="en-IN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2</a:t>
            </a:fld>
            <a:endParaRPr lang="en-I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222" y="1488457"/>
            <a:ext cx="8881682" cy="4597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 fontAlgn="base"/>
            <a:r>
              <a:rPr lang="en-IN" sz="3200" dirty="0"/>
              <a:t>Transitive Closure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rgbClr val="273239"/>
                </a:solidFill>
              </a:rPr>
              <a:t>Given a directed graph, find out if a vertex j is reachable from another vertex </a:t>
            </a:r>
            <a:r>
              <a:rPr lang="en-US" dirty="0" err="1">
                <a:solidFill>
                  <a:srgbClr val="273239"/>
                </a:solidFill>
              </a:rPr>
              <a:t>i</a:t>
            </a:r>
            <a:r>
              <a:rPr lang="en-US" dirty="0">
                <a:solidFill>
                  <a:srgbClr val="273239"/>
                </a:solidFill>
              </a:rPr>
              <a:t> for all vertex pairs (</a:t>
            </a:r>
            <a:r>
              <a:rPr lang="en-US" dirty="0" err="1">
                <a:solidFill>
                  <a:srgbClr val="273239"/>
                </a:solidFill>
              </a:rPr>
              <a:t>i</a:t>
            </a:r>
            <a:r>
              <a:rPr lang="en-US" dirty="0">
                <a:solidFill>
                  <a:srgbClr val="273239"/>
                </a:solidFill>
              </a:rPr>
              <a:t>, j) in the given graph. Here reachable mean that there is a path from vertex </a:t>
            </a:r>
            <a:r>
              <a:rPr lang="en-US" dirty="0" err="1">
                <a:solidFill>
                  <a:srgbClr val="273239"/>
                </a:solidFill>
              </a:rPr>
              <a:t>i</a:t>
            </a:r>
            <a:r>
              <a:rPr lang="en-US" dirty="0">
                <a:solidFill>
                  <a:srgbClr val="273239"/>
                </a:solidFill>
              </a:rPr>
              <a:t> to j. The reach-ability matrix is called the transitive closure of a graph </a:t>
            </a:r>
            <a:r>
              <a:rPr lang="en-US" sz="2400" dirty="0"/>
              <a:t> </a:t>
            </a:r>
          </a:p>
          <a:p>
            <a:pPr>
              <a:buNone/>
            </a:pPr>
            <a:endParaRPr lang="en-IN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3</a:t>
            </a:fld>
            <a:endParaRPr lang="en-IN" altLang="en-US"/>
          </a:p>
        </p:txBody>
      </p:sp>
      <p:pic>
        <p:nvPicPr>
          <p:cNvPr id="1026" name="Picture 2" descr="Lightbox">
            <a:extLst>
              <a:ext uri="{FF2B5EF4-FFF2-40B4-BE49-F238E27FC236}">
                <a16:creationId xmlns:a16="http://schemas.microsoft.com/office/drawing/2014/main" id="{C97A27B7-F0DD-6D67-61CB-12205D0CA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495" y="3318683"/>
            <a:ext cx="2276475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D49230-628F-9290-33ED-AA21A7687155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745627" y="3471364"/>
            <a:ext cx="5020376" cy="2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83870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 fontAlgn="base"/>
            <a:r>
              <a:rPr lang="en-IN" sz="3200" dirty="0"/>
              <a:t>Transitive Closure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fontAlgn="base"/>
            <a:r>
              <a:rPr lang="en-US" sz="2400" dirty="0"/>
              <a:t> </a:t>
            </a:r>
          </a:p>
          <a:p>
            <a:endParaRPr lang="en-IN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4</a:t>
            </a:fld>
            <a:endParaRPr lang="en-IN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ADCCAC-95DB-EC55-EA1F-262105B34D8C}"/>
              </a:ext>
            </a:extLst>
          </p:cNvPr>
          <p:cNvSpPr txBox="1"/>
          <p:nvPr/>
        </p:nvSpPr>
        <p:spPr>
          <a:xfrm>
            <a:off x="742305" y="1447458"/>
            <a:ext cx="10566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The graph is given in the form of adjacency matrix say ‘graph[V][V]’ where graph[</a:t>
            </a:r>
            <a:r>
              <a:rPr lang="en-US" sz="2000" b="0" i="0" dirty="0" err="1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][j] is 1 if there is an edge from vertex </a:t>
            </a:r>
            <a:r>
              <a:rPr lang="en-US" sz="2000" b="0" i="0" dirty="0" err="1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 to vertex j or </a:t>
            </a:r>
            <a:r>
              <a:rPr lang="en-US" sz="2000" b="0" i="0" dirty="0" err="1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 is equal to j, otherwise graph[</a:t>
            </a:r>
            <a:r>
              <a:rPr lang="en-US" sz="2000" b="0" i="0" dirty="0" err="1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][j] is 0.</a:t>
            </a:r>
            <a:br>
              <a:rPr lang="en-US" sz="2000" dirty="0">
                <a:latin typeface="Times New Roman" pitchFamily="18" charset="0"/>
                <a:cs typeface="Times New Roman" pitchFamily="18" charset="0"/>
              </a:rPr>
            </a:br>
            <a:r>
              <a:rPr lang="en-US" sz="2000" b="0" i="0" u="sng" dirty="0">
                <a:effectLst/>
                <a:latin typeface="Times New Roman" pitchFamily="18" charset="0"/>
                <a:cs typeface="Times New Roman" pitchFamily="18" charset="0"/>
                <a:hlinkClick r:id="rId3"/>
              </a:rPr>
              <a:t>Floyd </a:t>
            </a:r>
            <a:r>
              <a:rPr lang="en-US" sz="2000" b="0" i="0" u="sng" dirty="0" err="1">
                <a:effectLst/>
                <a:latin typeface="Times New Roman" pitchFamily="18" charset="0"/>
                <a:cs typeface="Times New Roman" pitchFamily="18" charset="0"/>
                <a:hlinkClick r:id="rId3"/>
              </a:rPr>
              <a:t>Warshall</a:t>
            </a:r>
            <a:r>
              <a:rPr lang="en-US" sz="2000" b="0" i="0" u="sng" dirty="0">
                <a:effectLst/>
                <a:latin typeface="Times New Roman" pitchFamily="18" charset="0"/>
                <a:cs typeface="Times New Roman" pitchFamily="18" charset="0"/>
                <a:hlinkClick r:id="rId3"/>
              </a:rPr>
              <a:t> Algorithm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 can be used, we can calculate the distance matrix </a:t>
            </a:r>
            <a:r>
              <a:rPr lang="en-US" sz="2000" b="0" i="0" dirty="0" err="1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dist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[V][V] using </a:t>
            </a:r>
            <a:r>
              <a:rPr lang="en-US" sz="2000" b="0" i="0" u="sng" dirty="0">
                <a:effectLst/>
                <a:latin typeface="Times New Roman" pitchFamily="18" charset="0"/>
                <a:cs typeface="Times New Roman" pitchFamily="18" charset="0"/>
                <a:hlinkClick r:id="rId3"/>
              </a:rPr>
              <a:t>Floyd </a:t>
            </a:r>
            <a:r>
              <a:rPr lang="en-US" sz="2000" b="0" i="0" u="sng" dirty="0" err="1">
                <a:effectLst/>
                <a:latin typeface="Times New Roman" pitchFamily="18" charset="0"/>
                <a:cs typeface="Times New Roman" pitchFamily="18" charset="0"/>
                <a:hlinkClick r:id="rId3"/>
              </a:rPr>
              <a:t>Warshall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, if </a:t>
            </a:r>
            <a:r>
              <a:rPr lang="en-US" sz="2000" b="0" i="0" dirty="0" err="1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dist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[</a:t>
            </a:r>
            <a:r>
              <a:rPr lang="en-US" sz="2000" b="0" i="0" dirty="0" err="1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][j] is infinite, then j is not reachable from </a:t>
            </a:r>
            <a:r>
              <a:rPr lang="en-US" sz="2000" b="0" i="0" dirty="0" err="1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. Otherwise, j is reachable and the value of </a:t>
            </a:r>
            <a:r>
              <a:rPr lang="en-US" sz="2000" b="0" i="0" dirty="0" err="1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dist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[</a:t>
            </a:r>
            <a:r>
              <a:rPr lang="en-US" sz="2000" b="0" i="0" dirty="0" err="1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Times New Roman" pitchFamily="18" charset="0"/>
                <a:cs typeface="Times New Roman" pitchFamily="18" charset="0"/>
              </a:rPr>
              <a:t>][j] will be less than V. </a:t>
            </a:r>
            <a:endParaRPr lang="en-IN" sz="20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060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pPr fontAlgn="base"/>
            <a:r>
              <a:rPr lang="en-IN" sz="3600" dirty="0" err="1"/>
              <a:t>Warshall</a:t>
            </a:r>
            <a:r>
              <a:rPr lang="en-IN" sz="3600" dirty="0"/>
              <a:t> Algorithm </a:t>
            </a:r>
            <a:endParaRPr lang="en-IN" sz="3600" b="1" dirty="0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7531" y="1364994"/>
            <a:ext cx="10289058" cy="46996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5</a:t>
            </a:fld>
            <a:endParaRPr lang="en-IN" alt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79451" y="1311274"/>
            <a:ext cx="10515600" cy="48340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</a:p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2599755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46630" y="1401200"/>
            <a:ext cx="8986582" cy="4704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6</a:t>
            </a:fld>
            <a:endParaRPr lang="en-I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012892" y="335230"/>
            <a:ext cx="5834130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4000" dirty="0" err="1"/>
              <a:t>Warshall</a:t>
            </a:r>
            <a:r>
              <a:rPr lang="en-IN" sz="4000" dirty="0"/>
              <a:t> Algorithm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79451" y="1311274"/>
            <a:ext cx="10515600" cy="48340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</a:p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26201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fontAlgn="base"/>
            <a:r>
              <a:rPr lang="en-IN" sz="3600" dirty="0" err="1"/>
              <a:t>Warshall</a:t>
            </a:r>
            <a:r>
              <a:rPr lang="en-IN" sz="3600" dirty="0"/>
              <a:t> Algorithm : Transitive Closure </a:t>
            </a:r>
            <a:endParaRPr lang="en-IN" sz="3600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79451" y="1311274"/>
            <a:ext cx="10515600" cy="4739901"/>
          </a:xfrm>
        </p:spPr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7</a:t>
            </a:fld>
            <a:endParaRPr lang="en-IN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257" y="1397935"/>
            <a:ext cx="8273731" cy="4468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954032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6306" y="284820"/>
            <a:ext cx="6204091" cy="790945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IN" sz="2800" dirty="0"/>
              <a:t>Working Procedure </a:t>
            </a:r>
            <a:endParaRPr lang="en-IN" sz="32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8</a:t>
            </a:fld>
            <a:endParaRPr lang="en-IN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635" y="1452282"/>
            <a:ext cx="8511989" cy="4625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79451" y="1311274"/>
            <a:ext cx="9015878" cy="48340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</a:p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708242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pPr fontAlgn="base"/>
            <a:r>
              <a:rPr lang="en-IN" sz="3600" dirty="0"/>
              <a:t>Working Procedure</a:t>
            </a:r>
            <a:endParaRPr lang="en-IN" sz="3600" b="1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5977" y="1528692"/>
            <a:ext cx="8608114" cy="4334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1321DF-4391-4A0E-9FFF-793DE4722964}" type="slidenum">
              <a:rPr lang="en-IN" altLang="en-US" smtClean="0"/>
              <a:pPr>
                <a:defRPr/>
              </a:pPr>
              <a:t>9</a:t>
            </a:fld>
            <a:endParaRPr lang="en-IN" alt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79451" y="1311274"/>
            <a:ext cx="9015878" cy="48340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 </a:t>
            </a:r>
          </a:p>
          <a:p>
            <a:pPr marL="228600" marR="0" lvl="0" indent="-2286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513785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LMS_API_VERSION" val="SCORM 2004 (2nd edition)"/>
  <p:tag name="ISPRING_ULTRA_SCORM_COURSE_ID" val="B495BB88-27AE-4681-99B1-1C780E828FE1"/>
  <p:tag name="ISPRING_CMI5_LAUNCH_METHOD" val="any window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CLOUDFOLDERID" val="1"/>
  <p:tag name="ISPRINGONLINEFOLDERID" val="1"/>
  <p:tag name="ISPRING_OUTPUT_FOLDER" val="[[&quot;(S\u05AA{B77A30D0-7931-4982-8668-408EA18FF74A}&quot;,&quot;C:\\Users\\LENOVO\\Desktop\\Machine Learning  May-Dec2020\\PPTsNewFormat&quot;]]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universal&quot;},&quot;advancedSettings&quot;:{&quot;enableTextAllocation&quot;:&quot;T_TRUE&quot;,&quot;viewingFromLocalDrive&quot;:&quot;T_TRUE&quot;,&quot;contentScale&quot;:75,&quot;contentScaleMode&quot;:&quot;SCALE&quot;},&quot;accessibilitySettings&quot;:{&quot;enabled&quot;:&quot;T_TRUE&quot;,&quot;language&quot;:&quot;EN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wordSettings&quot;:{&quot;printCopies&quot;:1}}"/>
  <p:tag name="ISPRING_SCORM_RATE_SLIDES" val="0"/>
  <p:tag name="ISPRING_SCORM_RATE_QUIZZES" val="0"/>
  <p:tag name="ISPRING_SCORM_PASSING_SCORE" val="0.000000"/>
  <p:tag name="ISPRING_CURRENT_PLAYER_ID" val="universal"/>
  <p:tag name="ISPRING_PRESENTATION_TITLE" val="Lecture 11"/>
  <p:tag name="ISPRING_FIRST_PUBLISH" val="1"/>
</p:tagLst>
</file>

<file path=ppt/theme/theme1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20614</TotalTime>
  <Words>342</Words>
  <Application>Microsoft Office PowerPoint</Application>
  <PresentationFormat>Widescreen</PresentationFormat>
  <Paragraphs>72</Paragraphs>
  <Slides>17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Arial Black</vt:lpstr>
      <vt:lpstr>Calibri</vt:lpstr>
      <vt:lpstr>Calibri Light</vt:lpstr>
      <vt:lpstr>Casper</vt:lpstr>
      <vt:lpstr>Raleway ExtraBold</vt:lpstr>
      <vt:lpstr>Times New Roman</vt:lpstr>
      <vt:lpstr>Theme1</vt:lpstr>
      <vt:lpstr>1_Theme1</vt:lpstr>
      <vt:lpstr>CorelDRAW</vt:lpstr>
      <vt:lpstr>PowerPoint Presentation</vt:lpstr>
      <vt:lpstr>Transitive Closure </vt:lpstr>
      <vt:lpstr>Transitive Closure </vt:lpstr>
      <vt:lpstr>Transitive Closure </vt:lpstr>
      <vt:lpstr>Warshall Algorithm </vt:lpstr>
      <vt:lpstr>PowerPoint Presentation</vt:lpstr>
      <vt:lpstr>Warshall Algorithm : Transitive Closure </vt:lpstr>
      <vt:lpstr>Working Procedure </vt:lpstr>
      <vt:lpstr>Working Procedure</vt:lpstr>
      <vt:lpstr>Working Procedure</vt:lpstr>
      <vt:lpstr>Working Procedure</vt:lpstr>
      <vt:lpstr>Working Procedure</vt:lpstr>
      <vt:lpstr>Result</vt:lpstr>
      <vt:lpstr>Complexity</vt:lpstr>
      <vt:lpstr>Pseudocode Warshall’s Algorithm</vt:lpstr>
      <vt:lpstr>     1)  https://www.tutorialspoint.com/data_structures_algorithms/divide_and_conquer.htm  2)  Data Structures and Algorithms made easy By Narasimha Karumanchi.  3)  The Algorithm Design Manual, 2nd Edition by Steven S Skiena  4) Fundamentals of Computer Algorithms - Horowitz and Sahani 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11</dc:title>
  <dc:creator>Harmanjit Singh Gahir</dc:creator>
  <cp:lastModifiedBy>sanjay aggarwal</cp:lastModifiedBy>
  <cp:revision>978</cp:revision>
  <dcterms:created xsi:type="dcterms:W3CDTF">2019-05-03T13:26:36Z</dcterms:created>
  <dcterms:modified xsi:type="dcterms:W3CDTF">2024-06-03T05:18:12Z</dcterms:modified>
</cp:coreProperties>
</file>